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9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97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Padrão da indústria e academia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Primeira versão lançada em 2009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06/08/2023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06/08/2023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06/08/2023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06/08/2023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06/08/2023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135726F-7445-4038-9FAC-4112A5F2E72B}" type="datetimeFigureOut">
              <a:rPr lang="en-US"/>
              <a:t>06-Aug-23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F2DBCB-A38D-4662-B7A4-5939857B11EF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06/08/2023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github.io/robotica-computacional" TargetMode="External"/><Relationship Id="rId2" Type="http://schemas.openxmlformats.org/officeDocument/2006/relationships/hyperlink" Target="https://github.com/Insper/robotica-computacion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rms.office.com/r/kTZh8Cikjj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insper.github.io/robotica-computacional/guias-infra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00437021400135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enewseurope.com/news/uv-laden-disinfection-robots-clean-hospitals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list=PL6wMum5UsYvYpbhQALOcbhzXYTt3qnzqA&amp;time_continue=75&amp;v=VgJGT0nId98&amp;feature=emb_title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youtu.be/R4IDa3EXvMc?t=38" TargetMode="Externa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5" y="2838146"/>
            <a:ext cx="7343775" cy="1295399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600"/>
              </a:spcAft>
              <a:defRPr/>
            </a:pPr>
            <a:r>
              <a:rPr lang="pt-BR">
                <a:latin typeface="Verdana"/>
                <a:cs typeface="Verdana"/>
              </a:rPr>
              <a:t>Rob</a:t>
            </a:r>
            <a:r>
              <a:rPr lang="en-US">
                <a:latin typeface="Verdana"/>
                <a:cs typeface="Verdana"/>
              </a:rPr>
              <a:t>ótica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1199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Atividade: Comportamento autônomo</a:t>
            </a:r>
          </a:p>
        </p:txBody>
      </p:sp>
      <p:pic>
        <p:nvPicPr>
          <p:cNvPr id="343881673" name="Imagem 343881672" descr="Código QR&#10;&#10;Descrição gerada automaticament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309813" y="1485900"/>
            <a:ext cx="4724399" cy="4724399"/>
          </a:xfrm>
          <a:prstGeom prst="rect">
            <a:avLst/>
          </a:prstGeom>
          <a:noFill/>
        </p:spPr>
      </p:pic>
      <p:sp>
        <p:nvSpPr>
          <p:cNvPr id="925511997" name="Text Placeholder 3">
            <a:extLst>
              <a:ext uri="{FF2B5EF4-FFF2-40B4-BE49-F238E27FC236}">
                <a16:creationId xmlns:a16="http://schemas.microsoft.com/office/drawing/2014/main" id="{216C641C-1AF4-AC9E-8C5B-E17B75C1FB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33230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9"/>
            <a:ext cx="8229600" cy="6191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Visão geral do semestre</a:t>
            </a:r>
            <a:endParaRPr/>
          </a:p>
        </p:txBody>
      </p:sp>
      <p:sp>
        <p:nvSpPr>
          <p:cNvPr id="4407152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4" y="85725"/>
            <a:ext cx="7229475" cy="35242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290245" name="Retângulo: Cantos Arredondados 21290244"/>
          <p:cNvSpPr/>
          <p:nvPr/>
        </p:nvSpPr>
        <p:spPr bwMode="auto">
          <a:xfrm>
            <a:off x="657223" y="1667626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44269725" name="Retângulo 2044269724"/>
          <p:cNvSpPr/>
          <p:nvPr/>
        </p:nvSpPr>
        <p:spPr bwMode="auto">
          <a:xfrm>
            <a:off x="895039" y="1844515"/>
            <a:ext cx="432392" cy="432392"/>
          </a:xfrm>
          <a:prstGeom prst="rect">
            <a:avLst/>
          </a:prstGeom>
          <a:blipFill>
            <a:blip r:embed="rId2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19896421" name="Retângulo 1219896420"/>
          <p:cNvSpPr/>
          <p:nvPr/>
        </p:nvSpPr>
        <p:spPr bwMode="auto">
          <a:xfrm>
            <a:off x="1565248" y="1667626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Básico de visão e ROS</a:t>
            </a:r>
            <a:endParaRPr lang="en-US" sz="1900"/>
          </a:p>
        </p:txBody>
      </p:sp>
      <p:sp>
        <p:nvSpPr>
          <p:cNvPr id="1966352193" name="Retângulo: Cantos Arredondados 1966352192"/>
          <p:cNvSpPr/>
          <p:nvPr/>
        </p:nvSpPr>
        <p:spPr bwMode="auto">
          <a:xfrm>
            <a:off x="657223" y="2650339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450092380" name="Retângulo 1450092379"/>
          <p:cNvSpPr/>
          <p:nvPr/>
        </p:nvSpPr>
        <p:spPr bwMode="auto">
          <a:xfrm>
            <a:off x="895039" y="2827227"/>
            <a:ext cx="432392" cy="432392"/>
          </a:xfrm>
          <a:prstGeom prst="rect">
            <a:avLst/>
          </a:prstGeom>
          <a:blipFill>
            <a:blip r:embed="rId3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760156469" name="Retângulo 760156468"/>
          <p:cNvSpPr/>
          <p:nvPr/>
        </p:nvSpPr>
        <p:spPr bwMode="auto">
          <a:xfrm>
            <a:off x="1565248" y="2650339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APS - Verificação do aprendizado</a:t>
            </a:r>
            <a:endParaRPr lang="en-US" sz="1900"/>
          </a:p>
        </p:txBody>
      </p:sp>
      <p:sp>
        <p:nvSpPr>
          <p:cNvPr id="975785374" name="Retângulo: Cantos Arredondados 975785373"/>
          <p:cNvSpPr/>
          <p:nvPr/>
        </p:nvSpPr>
        <p:spPr bwMode="auto">
          <a:xfrm>
            <a:off x="657223" y="363305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201750832" name="Retângulo 1201750831"/>
          <p:cNvSpPr/>
          <p:nvPr/>
        </p:nvSpPr>
        <p:spPr bwMode="auto">
          <a:xfrm>
            <a:off x="895039" y="3809939"/>
            <a:ext cx="432392" cy="432392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8574670" name="Retângulo 178574669"/>
          <p:cNvSpPr/>
          <p:nvPr/>
        </p:nvSpPr>
        <p:spPr bwMode="auto">
          <a:xfrm>
            <a:off x="1565248" y="3633051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PI (Visão)</a:t>
            </a:r>
            <a:endParaRPr lang="en-US" sz="1900"/>
          </a:p>
        </p:txBody>
      </p:sp>
      <p:sp>
        <p:nvSpPr>
          <p:cNvPr id="2112056746" name="Retângulo: Cantos Arredondados 2112056745"/>
          <p:cNvSpPr/>
          <p:nvPr/>
        </p:nvSpPr>
        <p:spPr bwMode="auto">
          <a:xfrm>
            <a:off x="657223" y="4615763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311338985" name="Retângulo 311338984"/>
          <p:cNvSpPr/>
          <p:nvPr/>
        </p:nvSpPr>
        <p:spPr bwMode="auto">
          <a:xfrm>
            <a:off x="895039" y="4792651"/>
            <a:ext cx="432392" cy="432392"/>
          </a:xfrm>
          <a:prstGeom prst="rect">
            <a:avLst/>
          </a:prstGeom>
          <a:blipFill>
            <a:blip r:embed="rId5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178536535" name="Retângulo 1178536534"/>
          <p:cNvSpPr/>
          <p:nvPr/>
        </p:nvSpPr>
        <p:spPr bwMode="auto">
          <a:xfrm>
            <a:off x="1565248" y="4615763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Projeto: missão robótica</a:t>
            </a:r>
            <a:endParaRPr lang="en-US" sz="1900"/>
          </a:p>
        </p:txBody>
      </p:sp>
      <p:sp>
        <p:nvSpPr>
          <p:cNvPr id="1680409386" name="Retângulo: Cantos Arredondados 1680409385"/>
          <p:cNvSpPr/>
          <p:nvPr/>
        </p:nvSpPr>
        <p:spPr bwMode="auto">
          <a:xfrm>
            <a:off x="657222" y="559146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649656432" name="Retângulo 1649656431"/>
          <p:cNvSpPr/>
          <p:nvPr/>
        </p:nvSpPr>
        <p:spPr bwMode="auto">
          <a:xfrm>
            <a:off x="895038" y="5768349"/>
            <a:ext cx="432391" cy="432391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87065968" name="Retângulo 187065967"/>
          <p:cNvSpPr/>
          <p:nvPr/>
        </p:nvSpPr>
        <p:spPr bwMode="auto">
          <a:xfrm>
            <a:off x="1565247" y="5591461"/>
            <a:ext cx="7121547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1" tIns="83201" rIns="83201" bIns="83201" numCol="1" spcCol="1267" anchor="ctr" anchorCtr="0">
            <a:noAutofit/>
          </a:bodyPr>
          <a:lstStyle/>
          <a:p>
            <a:pPr marL="0" lvl="0" indent="0" algn="l" defTabSz="84454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PF (ROS)</a:t>
            </a:r>
            <a:endParaRPr lang="en-US"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3977169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Visão geral do semestre</a:t>
            </a:r>
            <a:endParaRPr/>
          </a:p>
        </p:txBody>
      </p:sp>
      <p:sp>
        <p:nvSpPr>
          <p:cNvPr id="1258601303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4338319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/>
          </a:bodyPr>
          <a:lstStyle/>
          <a:p>
            <a:pPr algn="ctr">
              <a:defRPr/>
            </a:pPr>
            <a:r>
              <a:t>(mostrar na página)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Papel de Robótica no curso</a:t>
            </a:r>
          </a:p>
        </p:txBody>
      </p:sp>
      <p:sp>
        <p:nvSpPr>
          <p:cNvPr id="12044614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Resolver um problema 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Não trivial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Combinando recursos (tutoriais, códigos de exemplo, etc) simples em uma solução complexa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Utilizando bibliotecas escritas por terceiros e que temos um domínio superficial do funcionamento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Primeiro contato com computação envolvendo hardware e todos os desafios que isso traz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87857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Atividades</a:t>
            </a:r>
          </a:p>
        </p:txBody>
      </p:sp>
      <p:sp>
        <p:nvSpPr>
          <p:cNvPr id="1770908331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Atividades de sala (desafios após alguma expositiva, completar um roteiro guiado, não obrigatórias mas úteis para aprender)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APS (atividade focada em praticar algum conceito já visto em sala)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Projeto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</p:txBody>
      </p:sp>
      <p:sp>
        <p:nvSpPr>
          <p:cNvPr id="1972710768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42515648" name="Imagem 14251564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154668" y="3863889"/>
            <a:ext cx="4834662" cy="29115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dirty="0"/>
              <a:t>Avaliações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67500" lnSpcReduction="20000"/>
          </a:bodyPr>
          <a:lstStyle/>
          <a:p>
            <a:pPr marL="394023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Avaliação</a:t>
            </a:r>
            <a:r>
              <a:rPr lang="en-US" sz="2000" dirty="0"/>
              <a:t> </a:t>
            </a:r>
            <a:r>
              <a:rPr lang="pt-BR" sz="2000" dirty="0"/>
              <a:t>Intermediária</a:t>
            </a:r>
            <a:r>
              <a:rPr lang="en-US" sz="2000" dirty="0"/>
              <a:t> - OpenCV (AI) </a:t>
            </a:r>
            <a:r>
              <a:rPr lang="en-US" sz="1600" dirty="0"/>
              <a:t>(20%)</a:t>
            </a:r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 dirty="0"/>
              <a:t>Maximo entre:</a:t>
            </a:r>
          </a:p>
          <a:p>
            <a:pPr marL="1194123" lvl="2" indent="-394023">
              <a:lnSpc>
                <a:spcPct val="150000"/>
              </a:lnSpc>
              <a:defRPr/>
            </a:pPr>
            <a:r>
              <a:rPr lang="en-US" sz="2000" dirty="0"/>
              <a:t>02/10 ou</a:t>
            </a:r>
          </a:p>
          <a:p>
            <a:pPr marL="1194123" lvl="2" indent="-394023">
              <a:lnSpc>
                <a:spcPct val="150000"/>
              </a:lnSpc>
              <a:defRPr/>
            </a:pPr>
            <a:r>
              <a:rPr lang="pt-BR" sz="2000" dirty="0"/>
              <a:t>Substitutiva</a:t>
            </a:r>
            <a:r>
              <a:rPr lang="en-US" sz="2000" dirty="0"/>
              <a:t> (SI)</a:t>
            </a:r>
          </a:p>
          <a:p>
            <a:pPr marL="1651323" lvl="3" indent="-394023">
              <a:lnSpc>
                <a:spcPct val="150000"/>
              </a:lnSpc>
              <a:defRPr/>
            </a:pPr>
            <a:r>
              <a:rPr lang="en-US" sz="2000" dirty="0"/>
              <a:t>Semana de </a:t>
            </a:r>
            <a:r>
              <a:rPr lang="pt-BR" sz="2000" dirty="0"/>
              <a:t>prova</a:t>
            </a:r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Prova Final - ROS (PF) </a:t>
            </a:r>
            <a:r>
              <a:rPr lang="pt-BR" sz="1600" dirty="0"/>
              <a:t>(25%)</a:t>
            </a:r>
            <a:endParaRPr lang="pt-BR" sz="2000" dirty="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Semana de prova</a:t>
            </a:r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Projeto </a:t>
            </a:r>
            <a:r>
              <a:rPr lang="pt-BR" sz="1600" dirty="0"/>
              <a:t>(40%)</a:t>
            </a:r>
            <a:endParaRPr lang="pt-BR" sz="2000" dirty="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Em grupos, usará obrigatoriamente robô real</a:t>
            </a:r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APS </a:t>
            </a:r>
            <a:r>
              <a:rPr lang="pt-BR" sz="1600" dirty="0"/>
              <a:t>(15%)</a:t>
            </a:r>
            <a:endParaRPr lang="pt-BR" sz="2000" dirty="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Em duplas</a:t>
            </a:r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Bônus </a:t>
            </a:r>
            <a:r>
              <a:rPr lang="pt-BR" sz="1400" dirty="0"/>
              <a:t>(até 1,0)</a:t>
            </a:r>
            <a:endParaRPr lang="pt-BR" sz="2000" dirty="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Individual</a:t>
            </a:r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Só aplica se média final for maior que 5</a:t>
            </a:r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endParaRPr lang="en-US" sz="2000" dirty="0"/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dirty="0">
                <a:solidFill>
                  <a:srgbClr val="C00000"/>
                </a:solidFill>
              </a:rPr>
              <a:t>Critérios completos na página da disciplina</a:t>
            </a:r>
            <a:endParaRPr lang="pt-BR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APS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pt-BR" dirty="0"/>
              <a:t>Precisa ter 100% das APS. </a:t>
            </a:r>
            <a:r>
              <a:rPr lang="pt-BR" sz="1800" b="0" i="0" u="none" strike="noStrike" cap="none" spc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Se não entregar todas as APS reprova</a:t>
            </a:r>
            <a:endParaRPr dirty="0"/>
          </a:p>
          <a:p>
            <a:pPr marL="285750" indent="-285750">
              <a:buFont typeface="Arial"/>
              <a:buChar char="•"/>
              <a:defRPr/>
            </a:pPr>
            <a:endParaRPr lang="pt-BR" dirty="0"/>
          </a:p>
          <a:p>
            <a:pPr marL="285750" indent="-285750">
              <a:buFont typeface="Arial"/>
              <a:buChar char="•"/>
              <a:defRPr/>
            </a:pPr>
            <a:r>
              <a:rPr lang="pt-BR" dirty="0"/>
              <a:t>Cada entrega atrasada diminui 0,1 da nota de APS</a:t>
            </a:r>
          </a:p>
          <a:p>
            <a:pPr marL="285750" indent="-285750">
              <a:buFont typeface="Arial"/>
              <a:buChar char="•"/>
              <a:defRPr/>
            </a:pPr>
            <a:endParaRPr lang="pt-BR" dirty="0"/>
          </a:p>
          <a:p>
            <a:pPr marL="285750" indent="-285750">
              <a:buFont typeface="Arial"/>
              <a:buChar char="•"/>
              <a:defRPr/>
            </a:pPr>
            <a:r>
              <a:rPr lang="pt-BR" dirty="0"/>
              <a:t>4 APS, cada uma exigindo ~4 horas de trabalho</a:t>
            </a:r>
            <a:endParaRPr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9581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372418806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58552460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pic>
        <p:nvPicPr>
          <p:cNvPr id="648808571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595034959" name="CaixaDeTexto 595034958"/>
          <p:cNvSpPr txBox="1"/>
          <p:nvPr/>
        </p:nvSpPr>
        <p:spPr bwMode="auto">
          <a:xfrm>
            <a:off x="963466" y="2444149"/>
            <a:ext cx="4072389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Ubuntu 20.04</a:t>
            </a:r>
          </a:p>
          <a:p>
            <a:pPr marL="283879" indent="-283879">
              <a:buFont typeface="Arial"/>
              <a:buChar char="•"/>
              <a:defRPr/>
            </a:pPr>
            <a:r>
              <a:t>ROS versão 1</a:t>
            </a:r>
          </a:p>
          <a:p>
            <a:pPr marL="283879" indent="-283879">
              <a:buFont typeface="Arial"/>
              <a:buChar char="•"/>
              <a:defRPr/>
            </a:pPr>
            <a:r>
              <a:t>Python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51451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40293100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641324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pic>
        <p:nvPicPr>
          <p:cNvPr id="249876121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1378241302" name="CaixaDeTexto 1378241301"/>
          <p:cNvSpPr txBox="1"/>
          <p:nvPr/>
        </p:nvSpPr>
        <p:spPr bwMode="auto">
          <a:xfrm>
            <a:off x="963466" y="2444149"/>
            <a:ext cx="4076313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SSD com Linux</a:t>
            </a:r>
          </a:p>
          <a:p>
            <a:pPr marL="283879" indent="-283879">
              <a:buFont typeface="Arial"/>
              <a:buChar char="•"/>
              <a:defRPr/>
            </a:pPr>
            <a:r>
              <a:t>Tudo já instalado</a:t>
            </a:r>
          </a:p>
          <a:p>
            <a:pPr marL="283879" indent="-283879">
              <a:buFont typeface="Arial"/>
              <a:buChar char="•"/>
              <a:defRPr/>
            </a:pPr>
            <a:r>
              <a:t>Ambiente padrão</a:t>
            </a:r>
          </a:p>
        </p:txBody>
      </p:sp>
      <p:pic>
        <p:nvPicPr>
          <p:cNvPr id="84299500" name="Imagem 8429949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35541" y="1944265"/>
            <a:ext cx="2805565" cy="347405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06556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353599184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0776672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sp>
        <p:nvSpPr>
          <p:cNvPr id="281105052" name="CaixaDeTexto 281105051"/>
          <p:cNvSpPr txBox="1"/>
          <p:nvPr/>
        </p:nvSpPr>
        <p:spPr bwMode="auto">
          <a:xfrm>
            <a:off x="963465" y="2758654"/>
            <a:ext cx="4080488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Robô de ensino</a:t>
            </a:r>
          </a:p>
          <a:p>
            <a:pPr marL="283879" indent="-283879">
              <a:buFont typeface="Arial"/>
              <a:buChar char="•"/>
              <a:defRPr/>
            </a:pPr>
            <a:r>
              <a:t>Customizações do Insper</a:t>
            </a:r>
          </a:p>
          <a:p>
            <a:pPr marL="283879" indent="-283879">
              <a:buFont typeface="Arial"/>
              <a:buChar char="•"/>
              <a:defRPr/>
            </a:pPr>
            <a:r>
              <a:t>Sensores: </a:t>
            </a:r>
          </a:p>
          <a:p>
            <a:pPr lvl="1">
              <a:defRPr/>
            </a:pPr>
            <a:r>
              <a:t>câmera, radar, bumper</a:t>
            </a:r>
          </a:p>
          <a:p>
            <a:pPr lvl="1">
              <a:defRPr/>
            </a:pPr>
            <a:r>
              <a:t>odometria</a:t>
            </a:r>
          </a:p>
        </p:txBody>
      </p:sp>
      <p:pic>
        <p:nvPicPr>
          <p:cNvPr id="202435430" name="Picture 6" descr="A picture containing indoor, cluttered, items, table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5399976">
            <a:off x="4281425" y="2398381"/>
            <a:ext cx="3632925" cy="27246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Rotina semanal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 lnSpcReduction="10000"/>
          </a:bodyPr>
          <a:lstStyle/>
          <a:p>
            <a:pPr>
              <a:defRPr/>
            </a:pPr>
            <a:r>
              <a:rPr lang="en-US" b="1" dirty="0"/>
              <a:t>No </a:t>
            </a:r>
            <a:r>
              <a:rPr lang="en-US" b="1" dirty="0" err="1"/>
              <a:t>geral</a:t>
            </a:r>
            <a:r>
              <a:rPr lang="en-US" b="1" dirty="0"/>
              <a:t>:</a:t>
            </a:r>
            <a:endParaRPr lang="en-US" dirty="0"/>
          </a:p>
          <a:p>
            <a:pPr>
              <a:defRPr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/>
              <a:t>SEG 15:45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/>
              <a:t>TER/QUI 15:45 </a:t>
            </a:r>
          </a:p>
          <a:p>
            <a:pPr marL="68580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 err="1"/>
              <a:t>metade</a:t>
            </a:r>
            <a:r>
              <a:rPr lang="en-US" dirty="0"/>
              <a:t> da </a:t>
            </a:r>
            <a:r>
              <a:rPr lang="en-US" dirty="0" err="1"/>
              <a:t>turma</a:t>
            </a:r>
            <a:r>
              <a:rPr lang="en-US" dirty="0"/>
              <a:t>, </a:t>
            </a:r>
            <a:r>
              <a:rPr lang="en-US" dirty="0" err="1"/>
              <a:t>preferência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usar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robôs</a:t>
            </a:r>
            <a:r>
              <a:rPr lang="en-US" dirty="0"/>
              <a:t> reais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/>
              <a:t>TER/QUI 18:00 </a:t>
            </a:r>
            <a:r>
              <a:rPr lang="en-US" dirty="0" err="1"/>
              <a:t>atendimento</a:t>
            </a:r>
            <a:endParaRPr dirty="0"/>
          </a:p>
          <a:p>
            <a:pPr>
              <a:defRPr/>
            </a:pPr>
            <a:endParaRPr dirty="0"/>
          </a:p>
          <a:p>
            <a:pPr>
              <a:defRPr/>
            </a:pPr>
            <a:r>
              <a:rPr lang="en-US" b="1" dirty="0" err="1"/>
              <a:t>Repositório</a:t>
            </a:r>
            <a:r>
              <a:rPr lang="en-US" b="1" dirty="0"/>
              <a:t> da </a:t>
            </a:r>
            <a:r>
              <a:rPr lang="en-US" b="1" dirty="0" err="1"/>
              <a:t>disciplina</a:t>
            </a:r>
            <a:r>
              <a:rPr lang="en-US" b="1" dirty="0"/>
              <a:t>:</a:t>
            </a:r>
          </a:p>
          <a:p>
            <a:pPr>
              <a:defRPr/>
            </a:pPr>
            <a:endParaRPr b="1" dirty="0"/>
          </a:p>
          <a:p>
            <a:pPr marL="283879" indent="-283879">
              <a:buFont typeface="Arial"/>
              <a:buChar char="•"/>
              <a:defRPr/>
            </a:pPr>
            <a:r>
              <a:rPr lang="en-US" u="sng" dirty="0">
                <a:hlinkClick r:id="rId2" tooltip="https://github.com/Insper/robotica-computacional"/>
              </a:rPr>
              <a:t>https://github.com/Insper/robotica-computacional</a:t>
            </a:r>
            <a:endParaRPr dirty="0"/>
          </a:p>
          <a:p>
            <a:pPr marL="283879" indent="-283879">
              <a:buFont typeface="Arial"/>
              <a:buChar char="•"/>
              <a:defRPr/>
            </a:pPr>
            <a:r>
              <a:rPr lang="en-US" u="sng" dirty="0">
                <a:solidFill>
                  <a:schemeClr val="hlink"/>
                </a:solidFill>
                <a:hlinkClick r:id="rId3" tooltip="https://insper.github.io/robotica-computacional"/>
              </a:rPr>
              <a:t>https://insper.github.io/robotica-computacional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b="1" dirty="0" err="1"/>
              <a:t>Escolha</a:t>
            </a:r>
            <a:r>
              <a:rPr lang="en-US" b="1" dirty="0"/>
              <a:t> de </a:t>
            </a:r>
            <a:r>
              <a:rPr lang="en-US" b="1" dirty="0" err="1"/>
              <a:t>turma</a:t>
            </a:r>
            <a:r>
              <a:rPr lang="en-US" b="1" dirty="0"/>
              <a:t>:</a:t>
            </a:r>
          </a:p>
          <a:p>
            <a:pPr>
              <a:defRPr/>
            </a:pPr>
            <a:endParaRPr lang="en-US" dirty="0"/>
          </a:p>
          <a:p>
            <a:pPr marL="283879" indent="-283879">
              <a:buFont typeface="Arial"/>
              <a:buChar char="•"/>
              <a:defRPr/>
            </a:pPr>
            <a:r>
              <a:rPr lang="en-US" b="1" u="sng" dirty="0">
                <a:hlinkClick r:id="rId4" tooltip="https://forms.office.com/r/UQqCkDbWvy"/>
              </a:rPr>
              <a:t>https://forms.office.com/r/kTZh8Cikjj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820912545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2" y="85725"/>
            <a:ext cx="7229475" cy="35242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3" y="1485900"/>
            <a:ext cx="8029575" cy="61340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algn="l">
              <a:lnSpc>
                <a:spcPct val="150000"/>
              </a:lnSpc>
              <a:defRPr/>
            </a:pPr>
            <a:endParaRPr b="0"/>
          </a:p>
        </p:txBody>
      </p:sp>
      <p:sp>
        <p:nvSpPr>
          <p:cNvPr id="37767009" name="CaixaDeTexto 37767008"/>
          <p:cNvSpPr txBox="1"/>
          <p:nvPr/>
        </p:nvSpPr>
        <p:spPr bwMode="auto">
          <a:xfrm>
            <a:off x="963465" y="3073158"/>
            <a:ext cx="4085564" cy="11887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t>Turtlebot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t>Sala de aula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t>Permite testar seus programas</a:t>
            </a:r>
          </a:p>
          <a:p>
            <a:pPr>
              <a:defRPr/>
            </a:pPr>
            <a:r>
              <a:t>	antes de rodar no robô real</a:t>
            </a:r>
          </a:p>
        </p:txBody>
      </p:sp>
      <p:pic>
        <p:nvPicPr>
          <p:cNvPr id="57496139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440674" y="1944255"/>
            <a:ext cx="4833554" cy="355508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1332705" name="Title 1"/>
          <p:cNvSpPr>
            <a:spLocks noGrp="1"/>
          </p:cNvSpPr>
          <p:nvPr>
            <p:ph type="title"/>
          </p:nvPr>
        </p:nvSpPr>
        <p:spPr bwMode="auto">
          <a:xfrm>
            <a:off x="457200" y="1570459"/>
            <a:ext cx="8229600" cy="619122"/>
          </a:xfrm>
        </p:spPr>
        <p:txBody>
          <a:bodyPr/>
          <a:lstStyle/>
          <a:p>
            <a:pPr algn="ctr">
              <a:defRPr/>
            </a:pPr>
            <a:r>
              <a:rPr lang="en-US"/>
              <a:t>Atividade: início da Infra do curso</a:t>
            </a:r>
          </a:p>
        </p:txBody>
      </p:sp>
      <p:sp>
        <p:nvSpPr>
          <p:cNvPr id="1358697503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29230525" name="CaixaDeTexto 1929230524"/>
          <p:cNvSpPr txBox="1"/>
          <p:nvPr/>
        </p:nvSpPr>
        <p:spPr bwMode="auto">
          <a:xfrm>
            <a:off x="457200" y="2765057"/>
            <a:ext cx="8870865" cy="33853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r>
              <a:rPr b="0"/>
              <a:t>Ler </a:t>
            </a:r>
            <a:r>
              <a:rPr lang="en-US" b="0" i="0" u="sng" strike="noStrike" cap="none" spc="0">
                <a:solidFill>
                  <a:schemeClr val="tx1"/>
                </a:solidFill>
                <a:latin typeface="Verdana"/>
                <a:cs typeface="Verdana"/>
                <a:hlinkClick r:id="rId2" tooltip="https://insper.github.io/robotica-computacional/guias-infra/"/>
              </a:rPr>
              <a:t>https://insper.github.io/robotica-computacional/guias-infra/</a:t>
            </a: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r>
              <a:rPr b="0"/>
              <a:t>Pegue um SSD </a:t>
            </a:r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r>
              <a:rPr b="0"/>
              <a:t>Inicie o guia de Linux</a:t>
            </a:r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endParaRPr b="0"/>
          </a:p>
          <a:p>
            <a:pPr lvl="1" algn="ctr">
              <a:lnSpc>
                <a:spcPct val="150000"/>
              </a:lnSpc>
              <a:defRPr/>
            </a:pPr>
            <a:r>
              <a:rPr b="0">
                <a:solidFill>
                  <a:schemeClr val="accent2"/>
                </a:solidFill>
              </a:rPr>
              <a:t>Atenção para as datas e condições colocadas no guia acima!</a:t>
            </a: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endParaRPr b="0"/>
          </a:p>
          <a:p>
            <a:pPr lvl="1" algn="l">
              <a:lnSpc>
                <a:spcPct val="150000"/>
              </a:lnSpc>
              <a:defRPr/>
            </a:pPr>
            <a:endParaRPr b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8429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 – Bibliografia básica</a:t>
            </a:r>
          </a:p>
        </p:txBody>
      </p:sp>
      <p:sp>
        <p:nvSpPr>
          <p:cNvPr id="3660093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NORVIG, P. ; RUSSELL, S. </a:t>
            </a:r>
            <a:r>
              <a:rPr lang="pt-BR" sz="2400" b="1"/>
              <a:t>Inteligência Artificial.</a:t>
            </a:r>
            <a:r>
              <a:rPr lang="pt-BR"/>
              <a:t> </a:t>
            </a:r>
            <a:r>
              <a:rPr lang="en-US"/>
              <a:t>3. ed. Campus Elsevier, 2013.</a:t>
            </a:r>
            <a:endParaRPr/>
          </a:p>
          <a:p>
            <a:pPr lvl="0">
              <a:defRPr/>
            </a:pPr>
            <a:r>
              <a:rPr lang="en-US"/>
              <a:t>SIEGWART, R. ; NOURBAKHSH, I. R. ; SCARAMUZZA, D. </a:t>
            </a:r>
            <a:r>
              <a:rPr lang="en-US" sz="2400" b="1"/>
              <a:t>Introduction to Autonomous Mobile Robots. </a:t>
            </a:r>
            <a:r>
              <a:rPr lang="en-US"/>
              <a:t>2. ed. MIT Press, 2011</a:t>
            </a:r>
            <a:endParaRPr/>
          </a:p>
          <a:p>
            <a:pPr lvl="0">
              <a:defRPr/>
            </a:pPr>
            <a:r>
              <a:rPr lang="en-US"/>
              <a:t>SZELISKI, R. </a:t>
            </a:r>
            <a:r>
              <a:rPr lang="en-US" sz="2400" b="1"/>
              <a:t>Computer Vision: Algorithms and Applications</a:t>
            </a:r>
            <a:r>
              <a:rPr lang="en-US"/>
              <a:t>. Springer, 2011.</a:t>
            </a:r>
            <a:endParaRPr/>
          </a:p>
          <a:p>
            <a:pPr lvl="0">
              <a:defRPr/>
            </a:pPr>
            <a:r>
              <a:rPr lang="en-US"/>
              <a:t>INGRAND, F.; GHALLAB, M. </a:t>
            </a:r>
            <a:r>
              <a:rPr lang="en-US" sz="2400" b="1"/>
              <a:t>Deliberation for autonomous robots: a survey</a:t>
            </a:r>
            <a:r>
              <a:rPr lang="en-US"/>
              <a:t>. </a:t>
            </a:r>
            <a:r>
              <a:rPr lang="pt-BR"/>
              <a:t>Artificial Intelligence, v. 247, p. 10 – 44, 2017. Disponível em &lt; </a:t>
            </a:r>
            <a:r>
              <a:rPr lang="pt-BR" u="sng">
                <a:hlinkClick r:id="rId2" tooltip="https://www.sciencedirect.com/science/article/pii/S0004370214001350"/>
              </a:rPr>
              <a:t>https://www.sciencedirect.com/science/article/pii/S0004370214001350</a:t>
            </a:r>
            <a:r>
              <a:rPr lang="pt-BR"/>
              <a:t>  &gt;. Acesso em 11 Ago 2018.</a:t>
            </a: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19806096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146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 – bibliografia complementar</a:t>
            </a:r>
          </a:p>
        </p:txBody>
      </p:sp>
      <p:sp>
        <p:nvSpPr>
          <p:cNvPr id="1602457354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947331"/>
            <a:ext cx="8029575" cy="426296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KAEHLER, A. ; BRADSKI, G. Learning OpenCV: Computer Vision in C++ with the OpenCV Library. 2. ed. O'Reilly Media, 2015</a:t>
            </a:r>
            <a:endParaRPr/>
          </a:p>
          <a:p>
            <a:pPr lvl="0">
              <a:defRPr/>
            </a:pPr>
            <a:r>
              <a:rPr lang="en-US"/>
              <a:t>O'KANE, J. A Gentle Introduction to ROS. CreateSpace Publishing, 2013</a:t>
            </a:r>
            <a:endParaRPr/>
          </a:p>
          <a:p>
            <a:pPr lvl="0">
              <a:defRPr/>
            </a:pPr>
            <a:r>
              <a:rPr lang="en-US"/>
              <a:t>SCHERZ, P.; MONK, S. Practical Electronics for Inventors. 3. ed. McGraw-Hill, 2013</a:t>
            </a:r>
            <a:endParaRPr/>
          </a:p>
          <a:p>
            <a:pPr lvl="0">
              <a:defRPr/>
            </a:pPr>
            <a:r>
              <a:rPr lang="en-US"/>
              <a:t>ASTRÖM, K.; MURRAY, R. Feedback Systems: An Introduction for Scientists and Engineers.  Princeton University Press, 2008</a:t>
            </a:r>
            <a:endParaRPr/>
          </a:p>
          <a:p>
            <a:pPr lvl="0">
              <a:defRPr/>
            </a:pPr>
            <a:r>
              <a:rPr lang="en-US"/>
              <a:t>THRUN, S.; BURGARD, W; FOX, D. Probabilistic Robotics. </a:t>
            </a:r>
            <a:r>
              <a:rPr lang="pt-BR"/>
              <a:t>MIT Press, 2006.</a:t>
            </a:r>
            <a:endParaRPr lang="en-US"/>
          </a:p>
          <a:p>
            <a:pPr lvl="0">
              <a:defRPr/>
            </a:pPr>
            <a:r>
              <a:rPr lang="pt-BR"/>
              <a:t>TENORTH, M.; BEETZ, M.  </a:t>
            </a:r>
            <a:r>
              <a:rPr lang="en-US"/>
              <a:t>Representations for robot knowledge in the KnowRob framework. </a:t>
            </a:r>
            <a:r>
              <a:rPr lang="pt-BR"/>
              <a:t>Artificial Intelligence, v. 247, p 151-169, 2017.  Disponível em &lt; http://www.sciencedirect.com/science/article/pii/S0004370215000843 &gt;, Acesso em 11 Ago 2018. </a:t>
            </a:r>
            <a:endParaRPr lang="en-US"/>
          </a:p>
        </p:txBody>
      </p:sp>
      <p:sp>
        <p:nvSpPr>
          <p:cNvPr id="142838253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6442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Equipe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Ninjas</a:t>
            </a:r>
          </a:p>
        </p:txBody>
      </p:sp>
      <p:sp>
        <p:nvSpPr>
          <p:cNvPr id="457905236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48261149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1C8BA92-CEAC-7729-70DF-F0E291E59591}"/>
              </a:ext>
            </a:extLst>
          </p:cNvPr>
          <p:cNvGrpSpPr/>
          <p:nvPr/>
        </p:nvGrpSpPr>
        <p:grpSpPr>
          <a:xfrm>
            <a:off x="230751" y="1467723"/>
            <a:ext cx="2060179" cy="1724045"/>
            <a:chOff x="336529" y="1695477"/>
            <a:chExt cx="2060179" cy="1724045"/>
          </a:xfrm>
        </p:grpSpPr>
        <p:pic>
          <p:nvPicPr>
            <p:cNvPr id="5" name="Imagem 4" descr="Menino sorrindo posando para foto&#10;&#10;Descrição gerada automaticamente">
              <a:extLst>
                <a:ext uri="{FF2B5EF4-FFF2-40B4-BE49-F238E27FC236}">
                  <a16:creationId xmlns:a16="http://schemas.microsoft.com/office/drawing/2014/main" id="{DEEE180F-E7FF-58D7-F699-AD52B2B1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219" y="1695477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8130AC8-0215-2461-F3A9-D1E7E47B7D1A}"/>
                </a:ext>
              </a:extLst>
            </p:cNvPr>
            <p:cNvSpPr txBox="1"/>
            <p:nvPr/>
          </p:nvSpPr>
          <p:spPr bwMode="auto">
            <a:xfrm>
              <a:off x="336529" y="3019412"/>
              <a:ext cx="2060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Diego Pavan Soler</a:t>
              </a:r>
              <a:endParaRPr lang="pt-BR" sz="2000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2CB02D6-0DD3-E77B-6B46-6DB0F664341F}"/>
              </a:ext>
            </a:extLst>
          </p:cNvPr>
          <p:cNvGrpSpPr/>
          <p:nvPr/>
        </p:nvGrpSpPr>
        <p:grpSpPr>
          <a:xfrm>
            <a:off x="2230963" y="1467723"/>
            <a:ext cx="1620957" cy="2033285"/>
            <a:chOff x="2890724" y="2005746"/>
            <a:chExt cx="1620957" cy="2033285"/>
          </a:xfrm>
        </p:grpSpPr>
        <p:pic>
          <p:nvPicPr>
            <p:cNvPr id="3" name="Imagem 2" descr="Homem com camiseta preta&#10;&#10;Descrição gerada automaticamente">
              <a:extLst>
                <a:ext uri="{FF2B5EF4-FFF2-40B4-BE49-F238E27FC236}">
                  <a16:creationId xmlns:a16="http://schemas.microsoft.com/office/drawing/2014/main" id="{39BD85CC-DAA5-C8A2-2442-FF080E3D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251" y="2005746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9BFCA48-ED15-10D6-2777-FAB77BCF93F8}"/>
                </a:ext>
              </a:extLst>
            </p:cNvPr>
            <p:cNvSpPr txBox="1"/>
            <p:nvPr/>
          </p:nvSpPr>
          <p:spPr bwMode="auto">
            <a:xfrm>
              <a:off x="2890724" y="3331145"/>
              <a:ext cx="16209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Arnaldo Alves</a:t>
              </a:r>
            </a:p>
            <a:p>
              <a:pPr algn="ctr"/>
              <a:r>
                <a:rPr lang="en-US" sz="2000" dirty="0"/>
                <a:t>Viana Junior</a:t>
              </a:r>
              <a:endParaRPr lang="pt-BR" sz="2000" dirty="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498F37FA-C003-9DE6-FADF-DC461DC447EF}"/>
              </a:ext>
            </a:extLst>
          </p:cNvPr>
          <p:cNvGrpSpPr/>
          <p:nvPr/>
        </p:nvGrpSpPr>
        <p:grpSpPr>
          <a:xfrm>
            <a:off x="4158899" y="1467723"/>
            <a:ext cx="1328800" cy="1728910"/>
            <a:chOff x="5807380" y="2566255"/>
            <a:chExt cx="1328800" cy="1728910"/>
          </a:xfrm>
        </p:grpSpPr>
        <p:pic>
          <p:nvPicPr>
            <p:cNvPr id="7" name="Imagem 6" descr="Mulher sorrindo posando para foto&#10;&#10;Descrição gerada automaticamente">
              <a:extLst>
                <a:ext uri="{FF2B5EF4-FFF2-40B4-BE49-F238E27FC236}">
                  <a16:creationId xmlns:a16="http://schemas.microsoft.com/office/drawing/2014/main" id="{AFCF0600-A523-C3A2-931C-C983F542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7380" y="2566255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AEE1117E-15F5-3253-C09C-DD1002CE8517}"/>
                </a:ext>
              </a:extLst>
            </p:cNvPr>
            <p:cNvSpPr txBox="1"/>
            <p:nvPr/>
          </p:nvSpPr>
          <p:spPr bwMode="auto">
            <a:xfrm>
              <a:off x="5873699" y="3895055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Licia</a:t>
              </a:r>
              <a:r>
                <a:rPr lang="en-US" sz="2000" dirty="0"/>
                <a:t> Lima</a:t>
              </a:r>
              <a:endParaRPr lang="pt-BR" sz="2000" dirty="0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E9C72E-DDDE-BDCB-F0CA-3FEDAC5E4990}"/>
              </a:ext>
            </a:extLst>
          </p:cNvPr>
          <p:cNvGrpSpPr/>
          <p:nvPr/>
        </p:nvGrpSpPr>
        <p:grpSpPr>
          <a:xfrm>
            <a:off x="5673843" y="1461753"/>
            <a:ext cx="1814920" cy="1730015"/>
            <a:chOff x="6246631" y="2123304"/>
            <a:chExt cx="1814920" cy="1730015"/>
          </a:xfrm>
        </p:grpSpPr>
        <p:pic>
          <p:nvPicPr>
            <p:cNvPr id="4" name="Imagem 3" descr="Homem com óculos de grau&#10;&#10;Descrição gerada automaticamente">
              <a:extLst>
                <a:ext uri="{FF2B5EF4-FFF2-40B4-BE49-F238E27FC236}">
                  <a16:creationId xmlns:a16="http://schemas.microsoft.com/office/drawing/2014/main" id="{A39FD599-39C2-CEC6-F237-26989512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9139" y="2123304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37D53C2-EFF3-6745-CE62-1C1CE00EDAFC}"/>
                </a:ext>
              </a:extLst>
            </p:cNvPr>
            <p:cNvSpPr txBox="1"/>
            <p:nvPr/>
          </p:nvSpPr>
          <p:spPr bwMode="auto">
            <a:xfrm>
              <a:off x="6246631" y="3453209"/>
              <a:ext cx="1814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Rogério</a:t>
              </a:r>
              <a:r>
                <a:rPr lang="en-US" sz="2000" dirty="0"/>
                <a:t> Cuenca</a:t>
              </a:r>
              <a:endParaRPr lang="pt-BR" sz="2000" dirty="0"/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232BDC6-9235-5656-CD9A-39DA859C3CFE}"/>
              </a:ext>
            </a:extLst>
          </p:cNvPr>
          <p:cNvGrpSpPr/>
          <p:nvPr/>
        </p:nvGrpSpPr>
        <p:grpSpPr>
          <a:xfrm>
            <a:off x="595887" y="4378115"/>
            <a:ext cx="1329906" cy="2035557"/>
            <a:chOff x="3419872" y="4316643"/>
            <a:chExt cx="1329906" cy="2035557"/>
          </a:xfrm>
        </p:grpSpPr>
        <p:pic>
          <p:nvPicPr>
            <p:cNvPr id="8" name="Imagem 7" descr="Mulher de cabelo longo sorrindo&#10;&#10;Descrição gerada automaticamente">
              <a:extLst>
                <a:ext uri="{FF2B5EF4-FFF2-40B4-BE49-F238E27FC236}">
                  <a16:creationId xmlns:a16="http://schemas.microsoft.com/office/drawing/2014/main" id="{F372DFF7-B1C7-7A32-34D2-B7D7CD578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872" y="4316643"/>
              <a:ext cx="1329906" cy="132990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C2A4FE8-5CB7-3B2D-F3E4-847E7B14E9CE}"/>
                </a:ext>
              </a:extLst>
            </p:cNvPr>
            <p:cNvSpPr txBox="1"/>
            <p:nvPr/>
          </p:nvSpPr>
          <p:spPr bwMode="auto">
            <a:xfrm>
              <a:off x="3564490" y="5644314"/>
              <a:ext cx="10406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Ana </a:t>
              </a:r>
              <a:r>
                <a:rPr lang="en-US" sz="2000" dirty="0" err="1"/>
                <a:t>Laiz</a:t>
              </a:r>
              <a:endParaRPr lang="en-US" sz="2000" dirty="0"/>
            </a:p>
            <a:p>
              <a:pPr algn="ctr"/>
              <a:r>
                <a:rPr lang="en-US" sz="2000" dirty="0"/>
                <a:t>Farias</a:t>
              </a:r>
              <a:endParaRPr lang="pt-B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7602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503067" name="Title 1"/>
          <p:cNvSpPr>
            <a:spLocks noGrp="1"/>
          </p:cNvSpPr>
          <p:nvPr>
            <p:ph type="title"/>
          </p:nvPr>
        </p:nvSpPr>
        <p:spPr bwMode="auto">
          <a:xfrm>
            <a:off x="457200" y="2828478"/>
            <a:ext cx="8229600" cy="619124"/>
          </a:xfrm>
        </p:spPr>
        <p:txBody>
          <a:bodyPr/>
          <a:lstStyle/>
          <a:p>
            <a:pPr algn="ctr">
              <a:defRPr/>
            </a:pPr>
            <a:r>
              <a:rPr lang="en-US"/>
              <a:t>O que eu preciso para montar um carro autônomo?</a:t>
            </a:r>
          </a:p>
        </p:txBody>
      </p:sp>
      <p:sp>
        <p:nvSpPr>
          <p:cNvPr id="1549309151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1263617209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7132107" cy="3797299"/>
          </a:xfrm>
        </p:spPr>
        <p:txBody>
          <a:bodyPr>
            <a:normAutofit/>
          </a:bodyPr>
          <a:lstStyle/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 dirty="0"/>
              <a:t>Design do </a:t>
            </a:r>
            <a:r>
              <a:rPr lang="en-US" sz="2400" dirty="0" err="1"/>
              <a:t>mecanismo</a:t>
            </a:r>
            <a:endParaRPr lang="en-US" sz="2400" dirty="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 dirty="0" err="1"/>
              <a:t>Controle</a:t>
            </a:r>
            <a:endParaRPr lang="en-US" sz="2400" dirty="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 dirty="0" err="1"/>
              <a:t>Eletrônica</a:t>
            </a:r>
            <a:r>
              <a:rPr lang="en-US" sz="2400" dirty="0"/>
              <a:t> </a:t>
            </a:r>
            <a:r>
              <a:rPr lang="en-US" sz="2400" dirty="0" err="1"/>
              <a:t>embarcada</a:t>
            </a:r>
            <a:endParaRPr lang="en-US" sz="2400" dirty="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 dirty="0"/>
              <a:t>Redes, </a:t>
            </a:r>
            <a:r>
              <a:rPr lang="en-US" sz="2400" dirty="0" err="1"/>
              <a:t>processadores</a:t>
            </a:r>
            <a:r>
              <a:rPr lang="en-US" sz="2400" dirty="0"/>
              <a:t>, </a:t>
            </a:r>
            <a:r>
              <a:rPr lang="en-US" sz="2400" dirty="0" err="1"/>
              <a:t>sensores</a:t>
            </a:r>
            <a:endParaRPr lang="en-US" sz="2400" dirty="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 dirty="0" err="1"/>
              <a:t>Planejamento</a:t>
            </a:r>
            <a:r>
              <a:rPr lang="en-US" sz="2400" dirty="0"/>
              <a:t> / </a:t>
            </a:r>
            <a:r>
              <a:rPr lang="en-US" sz="2400" dirty="0" err="1"/>
              <a:t>seleção</a:t>
            </a:r>
            <a:r>
              <a:rPr lang="en-US" sz="2400" dirty="0"/>
              <a:t> de ações</a:t>
            </a:r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 dirty="0" err="1"/>
              <a:t>Visão</a:t>
            </a:r>
            <a:endParaRPr lang="en-US" sz="2400" dirty="0"/>
          </a:p>
          <a:p>
            <a:pPr>
              <a:defRPr/>
            </a:pPr>
            <a:endParaRPr lang="en-US" dirty="0"/>
          </a:p>
        </p:txBody>
      </p:sp>
      <p:sp>
        <p:nvSpPr>
          <p:cNvPr id="1356317789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09785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498899965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pic>
        <p:nvPicPr>
          <p:cNvPr id="195141510" name="Imagem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52479"/>
            <a:ext cx="9144000" cy="67530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714991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2041977761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7132107" cy="3797299"/>
          </a:xfrm>
        </p:spPr>
        <p:txBody>
          <a:bodyPr>
            <a:normAutofit/>
          </a:bodyPr>
          <a:lstStyle/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Design do mecanismo</a:t>
            </a:r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Controle</a:t>
            </a:r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Eletrônica embarcada</a:t>
            </a:r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Redes, processadores, sensores</a:t>
            </a:r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Planejamento / seleção de ações</a:t>
            </a:r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Visão</a:t>
            </a:r>
          </a:p>
          <a:p>
            <a:pPr>
              <a:defRPr/>
            </a:pPr>
            <a:endParaRPr lang="en-US"/>
          </a:p>
        </p:txBody>
      </p:sp>
      <p:sp>
        <p:nvSpPr>
          <p:cNvPr id="940685623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06780047" name="Rectangle 4"/>
          <p:cNvSpPr/>
          <p:nvPr/>
        </p:nvSpPr>
        <p:spPr bwMode="auto">
          <a:xfrm>
            <a:off x="657224" y="3157036"/>
            <a:ext cx="5485974" cy="1560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780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4029841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9668" y="2166938"/>
            <a:ext cx="1733921" cy="1149025"/>
          </a:xfrm>
          <a:prstGeom prst="rect">
            <a:avLst/>
          </a:prstGeom>
        </p:spPr>
      </p:pic>
      <p:sp>
        <p:nvSpPr>
          <p:cNvPr id="1622400568" name="Title 1"/>
          <p:cNvSpPr>
            <a:spLocks noGrp="1"/>
          </p:cNvSpPr>
          <p:nvPr>
            <p:ph type="title"/>
          </p:nvPr>
        </p:nvSpPr>
        <p:spPr bwMode="auto">
          <a:xfrm>
            <a:off x="263716" y="325932"/>
            <a:ext cx="8229600" cy="619124"/>
          </a:xfrm>
        </p:spPr>
        <p:txBody>
          <a:bodyPr/>
          <a:lstStyle/>
          <a:p>
            <a:pPr>
              <a:defRPr/>
            </a:pPr>
            <a:r>
              <a:rPr lang="en-US"/>
              <a:t>Oportunidades</a:t>
            </a:r>
          </a:p>
        </p:txBody>
      </p:sp>
      <p:sp>
        <p:nvSpPr>
          <p:cNvPr id="210975595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>
              <a:defRPr/>
            </a:pPr>
            <a:endParaRPr/>
          </a:p>
        </p:txBody>
      </p:sp>
      <p:sp>
        <p:nvSpPr>
          <p:cNvPr id="106636863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13960854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57431" y="3875202"/>
            <a:ext cx="2635885" cy="1884726"/>
          </a:xfrm>
          <a:prstGeom prst="rect">
            <a:avLst/>
          </a:prstGeom>
        </p:spPr>
      </p:pic>
      <p:sp>
        <p:nvSpPr>
          <p:cNvPr id="854206799" name="Rectangle 7"/>
          <p:cNvSpPr/>
          <p:nvPr/>
        </p:nvSpPr>
        <p:spPr bwMode="auto">
          <a:xfrm>
            <a:off x="5737069" y="5759928"/>
            <a:ext cx="3308661" cy="64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>
                <a:solidFill>
                  <a:srgbClr val="BBBBBB"/>
                </a:solidFill>
                <a:latin typeface="Roboto"/>
                <a:hlinkClick r:id="rId4" tooltip="https://youtu.be/R4IDa3EXvMc?t=38"/>
              </a:rPr>
              <a:t>https://youtu.be/R4IDa3EXvMc</a:t>
            </a:r>
            <a:endParaRPr lang="en-US">
              <a:solidFill>
                <a:srgbClr val="BBBBBB"/>
              </a:solidFill>
              <a:latin typeface="Roboto"/>
            </a:endParaRPr>
          </a:p>
          <a:p>
            <a:pPr>
              <a:defRPr/>
            </a:pPr>
            <a:endParaRPr lang="en-US"/>
          </a:p>
        </p:txBody>
      </p:sp>
      <p:pic>
        <p:nvPicPr>
          <p:cNvPr id="450271065" name="Content Placeholder 4"/>
          <p:cNvPicPr>
            <a:picLocks noGrp="1" noChangeAspect="1"/>
          </p:cNvPicPr>
          <p:nvPr/>
        </p:nvPicPr>
        <p:blipFill>
          <a:blip r:embed="rId5"/>
          <a:stretch/>
        </p:blipFill>
        <p:spPr bwMode="auto">
          <a:xfrm>
            <a:off x="626521" y="3875202"/>
            <a:ext cx="4371234" cy="2340852"/>
          </a:xfrm>
          <a:prstGeom prst="rect">
            <a:avLst/>
          </a:prstGeom>
        </p:spPr>
      </p:pic>
      <p:sp>
        <p:nvSpPr>
          <p:cNvPr id="2071632964" name="CaixaDeTexto 2071632963"/>
          <p:cNvSpPr txBox="1"/>
          <p:nvPr/>
        </p:nvSpPr>
        <p:spPr bwMode="auto">
          <a:xfrm>
            <a:off x="490578" y="6319172"/>
            <a:ext cx="464455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u="sng">
                <a:hlinkClick r:id="rId6" tooltip="https://www.youtube.com/watch?list=PL6wMum5UsYvYpbhQALOcbhzXYTt3qnzqA&amp;time_continue=75&amp;v=VgJGT0nId98&amp;feature=emb_title"/>
              </a:rPr>
              <a:t>DARPA Subterrean Challenge </a:t>
            </a:r>
            <a:endParaRPr lang="en-US"/>
          </a:p>
        </p:txBody>
      </p:sp>
      <p:grpSp>
        <p:nvGrpSpPr>
          <p:cNvPr id="1257095616" name="Agrupar 1257095615"/>
          <p:cNvGrpSpPr/>
          <p:nvPr/>
        </p:nvGrpSpPr>
        <p:grpSpPr bwMode="auto">
          <a:xfrm>
            <a:off x="5314185" y="1224917"/>
            <a:ext cx="3179131" cy="2267953"/>
            <a:chOff x="0" y="0"/>
            <a:chExt cx="3179131" cy="2267953"/>
          </a:xfrm>
        </p:grpSpPr>
        <p:pic>
          <p:nvPicPr>
            <p:cNvPr id="1789145144" name="Picture 2"/>
            <p:cNvPicPr>
              <a:picLocks noChangeAspect="1" noChangeArrowheads="1"/>
            </p:cNvPicPr>
            <p:nvPr/>
          </p:nvPicPr>
          <p:blipFill>
            <a:blip r:embed="rId7"/>
            <a:stretch/>
          </p:blipFill>
          <p:spPr bwMode="auto">
            <a:xfrm>
              <a:off x="229371" y="0"/>
              <a:ext cx="2720387" cy="1920273"/>
            </a:xfrm>
            <a:prstGeom prst="rect">
              <a:avLst/>
            </a:prstGeom>
            <a:noFill/>
          </p:spPr>
        </p:pic>
        <p:sp>
          <p:nvSpPr>
            <p:cNvPr id="605510209" name="CaixaDeTexto 605510208"/>
            <p:cNvSpPr txBox="1"/>
            <p:nvPr/>
          </p:nvSpPr>
          <p:spPr bwMode="auto">
            <a:xfrm>
              <a:off x="0" y="1902157"/>
              <a:ext cx="3179131" cy="36579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l">
                <a:defRPr/>
              </a:pPr>
              <a:r>
                <a:rPr lang="en-US" u="sng">
                  <a:hlinkClick r:id="rId8" tooltip="https://www.eenewseurope.com/news/uv-laden-disinfection-robots-clean-hospitals"/>
                </a:rPr>
                <a:t>Robôs desinfectionam hospitais</a:t>
              </a:r>
              <a:endParaRPr lang="en-US"/>
            </a:p>
          </p:txBody>
        </p:sp>
      </p:grpSp>
      <p:pic>
        <p:nvPicPr>
          <p:cNvPr id="521199030" name="Imagem 521199029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2179253" y="1330295"/>
            <a:ext cx="3194818" cy="16732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056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O que os robôs fazem</a:t>
            </a:r>
          </a:p>
        </p:txBody>
      </p:sp>
      <p:pic>
        <p:nvPicPr>
          <p:cNvPr id="70926588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28430" y="1485900"/>
            <a:ext cx="7287163" cy="4724398"/>
          </a:xfrm>
          <a:prstGeom prst="rect">
            <a:avLst/>
          </a:prstGeom>
        </p:spPr>
      </p:pic>
      <p:sp>
        <p:nvSpPr>
          <p:cNvPr id="106606054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826</Words>
  <Application>Microsoft Office PowerPoint</Application>
  <DocSecurity>0</DocSecurity>
  <PresentationFormat>Apresentação na tela (4:3)</PresentationFormat>
  <Paragraphs>170</Paragraphs>
  <Slides>23</Slides>
  <Notes>1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Calibri</vt:lpstr>
      <vt:lpstr>Roboto</vt:lpstr>
      <vt:lpstr>Verdana</vt:lpstr>
      <vt:lpstr>Personalizar design</vt:lpstr>
      <vt:lpstr>Apresentação do PowerPoint</vt:lpstr>
      <vt:lpstr>Rotina semanal</vt:lpstr>
      <vt:lpstr>Equipe      Ninjas</vt:lpstr>
      <vt:lpstr>O que eu preciso para montar um carro autônomo?</vt:lpstr>
      <vt:lpstr>Facetas da robótica</vt:lpstr>
      <vt:lpstr>Apresentação do PowerPoint</vt:lpstr>
      <vt:lpstr>Facetas da robótica</vt:lpstr>
      <vt:lpstr>Oportunidades</vt:lpstr>
      <vt:lpstr>O que os robôs fazem</vt:lpstr>
      <vt:lpstr>Atividade: Comportamento autônomo</vt:lpstr>
      <vt:lpstr>Visão geral do semestre</vt:lpstr>
      <vt:lpstr>Visão geral do semestre</vt:lpstr>
      <vt:lpstr>Papel de Robótica no curso</vt:lpstr>
      <vt:lpstr>Atividades</vt:lpstr>
      <vt:lpstr>Avaliações</vt:lpstr>
      <vt:lpstr>APS</vt:lpstr>
      <vt:lpstr>Nossos equipamentos</vt:lpstr>
      <vt:lpstr>Nossos equipamentos</vt:lpstr>
      <vt:lpstr>Nossos equipamentos</vt:lpstr>
      <vt:lpstr>Nossos equipamentos</vt:lpstr>
      <vt:lpstr>Atividade: início da Infra do curso</vt:lpstr>
      <vt:lpstr>Referências – Bibliografia básica</vt:lpstr>
      <vt:lpstr>Referências – bibliografia complementar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Computacional</dc:title>
  <dc:subject>Aula 01</dc:subject>
  <dc:creator>Igor Montagner</dc:creator>
  <cp:keywords/>
  <dc:description/>
  <cp:lastModifiedBy>Diego Soler</cp:lastModifiedBy>
  <cp:revision>338</cp:revision>
  <dcterms:created xsi:type="dcterms:W3CDTF">2014-04-17T20:05:08Z</dcterms:created>
  <dcterms:modified xsi:type="dcterms:W3CDTF">2023-08-07T01:50:00Z</dcterms:modified>
  <cp:category/>
  <dc:identifier/>
  <cp:contentStatus/>
  <dc:language/>
  <cp:version/>
</cp:coreProperties>
</file>